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1"/>
  </p:notesMasterIdLst>
  <p:sldIdLst>
    <p:sldId id="311" r:id="rId5"/>
    <p:sldId id="341" r:id="rId6"/>
    <p:sldId id="334" r:id="rId7"/>
    <p:sldId id="342" r:id="rId8"/>
    <p:sldId id="332" r:id="rId9"/>
    <p:sldId id="304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75656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C55B03-ABC2-E02C-5990-F5791BE3D5A9}" name="Anna Manning" initials="AM" userId="S::annamanning@cordisbright.co.uk::5cc2d178-46e4-4201-afac-e32de12134d0" providerId="AD"/>
  <p188:author id="{02306CD7-3749-09B9-4A7E-459A457EF2B4}" name="Bethany Neale" initials="BN" userId="S::bethanyneale@cordisbright.co.uk::b1325034-554a-4472-bbe7-4ccde0bee1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minder Matharu" initials="HM" lastIdx="1" clrIdx="0"/>
  <p:cmAuthor id="1" name="Anna Smee" initials="AS" lastIdx="2" clrIdx="0"/>
  <p:cmAuthor id="2" name="Victoria Burnip" initials="VB" lastIdx="1" clrIdx="0"/>
  <p:cmAuthor id="3" name="Jane Colechin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656"/>
    <a:srgbClr val="575756"/>
    <a:srgbClr val="7D2248"/>
    <a:srgbClr val="F7AB3D"/>
    <a:srgbClr val="B2B2B2"/>
    <a:srgbClr val="E55912"/>
    <a:srgbClr val="8742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E9EB"/>
          </a:solidFill>
        </a:fill>
      </a:tcStyle>
    </a:wholeTbl>
    <a:band2H>
      <a:tcTxStyle/>
      <a:tcStyle>
        <a:tcBdr/>
        <a:fill>
          <a:solidFill>
            <a:srgbClr val="EAF4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0CA"/>
          </a:solidFill>
        </a:fill>
      </a:tcStyle>
    </a:wholeTbl>
    <a:band2H>
      <a:tcTxStyle/>
      <a:tcStyle>
        <a:tcBdr/>
        <a:fill>
          <a:solidFill>
            <a:srgbClr val="FAE9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BCE"/>
          </a:solidFill>
        </a:fill>
      </a:tcStyle>
    </a:wholeTbl>
    <a:band2H>
      <a:tcTxStyle/>
      <a:tcStyle>
        <a:tcBdr/>
        <a:fill>
          <a:solidFill>
            <a:srgbClr val="EC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75656"/>
        </a:fontRef>
        <a:srgbClr val="5756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75656"/>
              </a:solidFill>
              <a:prstDash val="solid"/>
              <a:round/>
            </a:ln>
          </a:top>
          <a:bottom>
            <a:ln w="254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75656"/>
              </a:solidFill>
              <a:prstDash val="solid"/>
              <a:round/>
            </a:ln>
          </a:top>
          <a:bottom>
            <a:ln w="254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65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65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656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575656"/>
              </a:solidFill>
              <a:prstDash val="solid"/>
              <a:round/>
            </a:ln>
          </a:left>
          <a:right>
            <a:ln w="12700" cap="flat">
              <a:solidFill>
                <a:srgbClr val="575656"/>
              </a:solidFill>
              <a:prstDash val="solid"/>
              <a:round/>
            </a:ln>
          </a:right>
          <a:top>
            <a:ln w="12700" cap="flat">
              <a:solidFill>
                <a:srgbClr val="575656"/>
              </a:solidFill>
              <a:prstDash val="solid"/>
              <a:round/>
            </a:ln>
          </a:top>
          <a:bottom>
            <a:ln w="127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solidFill>
                <a:srgbClr val="575656"/>
              </a:solidFill>
              <a:prstDash val="solid"/>
              <a:round/>
            </a:ln>
          </a:insideH>
          <a:insideV>
            <a:ln w="12700" cap="flat">
              <a:solidFill>
                <a:srgbClr val="575656"/>
              </a:solidFill>
              <a:prstDash val="solid"/>
              <a:round/>
            </a:ln>
          </a:insideV>
        </a:tcBdr>
        <a:fill>
          <a:solidFill>
            <a:srgbClr val="57565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575656"/>
              </a:solidFill>
              <a:prstDash val="solid"/>
              <a:round/>
            </a:ln>
          </a:left>
          <a:right>
            <a:ln w="12700" cap="flat">
              <a:solidFill>
                <a:srgbClr val="575656"/>
              </a:solidFill>
              <a:prstDash val="solid"/>
              <a:round/>
            </a:ln>
          </a:right>
          <a:top>
            <a:ln w="12700" cap="flat">
              <a:solidFill>
                <a:srgbClr val="575656"/>
              </a:solidFill>
              <a:prstDash val="solid"/>
              <a:round/>
            </a:ln>
          </a:top>
          <a:bottom>
            <a:ln w="127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solidFill>
                <a:srgbClr val="575656"/>
              </a:solidFill>
              <a:prstDash val="solid"/>
              <a:round/>
            </a:ln>
          </a:insideH>
          <a:insideV>
            <a:ln w="12700" cap="flat">
              <a:solidFill>
                <a:srgbClr val="575656"/>
              </a:solidFill>
              <a:prstDash val="solid"/>
              <a:round/>
            </a:ln>
          </a:insideV>
        </a:tcBdr>
        <a:fill>
          <a:solidFill>
            <a:srgbClr val="575656">
              <a:alpha val="20000"/>
            </a:srgbClr>
          </a:solidFill>
        </a:fill>
      </a:tcStyle>
    </a:firstCol>
    <a:lastRow>
      <a:tcTxStyle b="on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575656"/>
              </a:solidFill>
              <a:prstDash val="solid"/>
              <a:round/>
            </a:ln>
          </a:left>
          <a:right>
            <a:ln w="12700" cap="flat">
              <a:solidFill>
                <a:srgbClr val="575656"/>
              </a:solidFill>
              <a:prstDash val="solid"/>
              <a:round/>
            </a:ln>
          </a:right>
          <a:top>
            <a:ln w="50800" cap="flat">
              <a:solidFill>
                <a:srgbClr val="575656"/>
              </a:solidFill>
              <a:prstDash val="solid"/>
              <a:round/>
            </a:ln>
          </a:top>
          <a:bottom>
            <a:ln w="127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solidFill>
                <a:srgbClr val="575656"/>
              </a:solidFill>
              <a:prstDash val="solid"/>
              <a:round/>
            </a:ln>
          </a:insideH>
          <a:insideV>
            <a:ln w="12700" cap="flat">
              <a:solidFill>
                <a:srgbClr val="57565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75656"/>
        </a:fontRef>
        <a:srgbClr val="575656"/>
      </a:tcTxStyle>
      <a:tcStyle>
        <a:tcBdr>
          <a:left>
            <a:ln w="12700" cap="flat">
              <a:solidFill>
                <a:srgbClr val="575656"/>
              </a:solidFill>
              <a:prstDash val="solid"/>
              <a:round/>
            </a:ln>
          </a:left>
          <a:right>
            <a:ln w="12700" cap="flat">
              <a:solidFill>
                <a:srgbClr val="575656"/>
              </a:solidFill>
              <a:prstDash val="solid"/>
              <a:round/>
            </a:ln>
          </a:right>
          <a:top>
            <a:ln w="12700" cap="flat">
              <a:solidFill>
                <a:srgbClr val="575656"/>
              </a:solidFill>
              <a:prstDash val="solid"/>
              <a:round/>
            </a:ln>
          </a:top>
          <a:bottom>
            <a:ln w="25400" cap="flat">
              <a:solidFill>
                <a:srgbClr val="575656"/>
              </a:solidFill>
              <a:prstDash val="solid"/>
              <a:round/>
            </a:ln>
          </a:bottom>
          <a:insideH>
            <a:ln w="12700" cap="flat">
              <a:solidFill>
                <a:srgbClr val="575656"/>
              </a:solidFill>
              <a:prstDash val="solid"/>
              <a:round/>
            </a:ln>
          </a:insideH>
          <a:insideV>
            <a:ln w="12700" cap="flat">
              <a:solidFill>
                <a:srgbClr val="575656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na Staves" userId="75f96bf7-4726-4b4b-aecf-6513aa87a2f7" providerId="ADAL" clId="{F9038C87-6111-4C48-9A74-3EEED6F0F604}"/>
    <pc:docChg chg="modSld">
      <pc:chgData name="Reena Staves" userId="75f96bf7-4726-4b4b-aecf-6513aa87a2f7" providerId="ADAL" clId="{F9038C87-6111-4C48-9A74-3EEED6F0F604}" dt="2022-10-19T13:06:51.099" v="0"/>
      <pc:docMkLst>
        <pc:docMk/>
      </pc:docMkLst>
      <pc:sldChg chg="modSp mod">
        <pc:chgData name="Reena Staves" userId="75f96bf7-4726-4b4b-aecf-6513aa87a2f7" providerId="ADAL" clId="{F9038C87-6111-4C48-9A74-3EEED6F0F604}" dt="2022-10-19T13:06:51.099" v="0"/>
        <pc:sldMkLst>
          <pc:docMk/>
          <pc:sldMk cId="761003000" sldId="332"/>
        </pc:sldMkLst>
        <pc:spChg chg="mod">
          <ac:chgData name="Reena Staves" userId="75f96bf7-4726-4b4b-aecf-6513aa87a2f7" providerId="ADAL" clId="{F9038C87-6111-4C48-9A74-3EEED6F0F604}" dt="2022-10-19T13:06:51.099" v="0"/>
          <ac:spMkLst>
            <pc:docMk/>
            <pc:sldMk cId="761003000" sldId="332"/>
            <ac:spMk id="3" creationId="{E6FCF4C2-E3C8-1521-468A-21784E6DB9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Shape 2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 b="0" i="0">
        <a:latin typeface="Century Gothic" panose="020B0502020202020204" pitchFamily="34" charset="0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93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3644121" y="826814"/>
            <a:ext cx="4744636" cy="1054548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12774" y="5740400"/>
            <a:ext cx="3718959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FontTx/>
              <a:buNone/>
              <a:defRPr sz="2000" b="1" i="0">
                <a:solidFill>
                  <a:schemeClr val="accent5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Spartan MB SemiBold"/>
              </a:defRPr>
            </a:lvl1pPr>
            <a:lvl2pPr marL="0" indent="457200">
              <a:buSzTx/>
              <a:buFontTx/>
              <a:buNone/>
              <a:defRPr sz="1600" b="0" i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Spartan MB SemiBold"/>
              </a:defRPr>
            </a:lvl2pPr>
            <a:lvl3pPr marL="0" indent="914400">
              <a:buSzTx/>
              <a:buFontTx/>
              <a:buNone/>
              <a:defRPr sz="1600" b="0" i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Spartan MB SemiBold"/>
              </a:defRPr>
            </a:lvl3pPr>
            <a:lvl4pPr marL="0" indent="1371600">
              <a:buSzTx/>
              <a:buFontTx/>
              <a:buNone/>
              <a:defRPr sz="1600" b="0" i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Spartan MB SemiBold"/>
              </a:defRPr>
            </a:lvl4pPr>
            <a:lvl5pPr marL="0" indent="1828800">
              <a:buSzTx/>
              <a:buFontTx/>
              <a:buNone/>
              <a:defRPr sz="1600" b="0" i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  <a:sym typeface="Spartan MB SemiBold"/>
              </a:defRPr>
            </a:lvl5pPr>
          </a:lstStyle>
          <a:p>
            <a:r>
              <a:t>Body Level One</a:t>
            </a:r>
          </a:p>
        </p:txBody>
      </p:sp>
      <p:pic>
        <p:nvPicPr>
          <p:cNvPr id="19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654" y="5366269"/>
            <a:ext cx="2232480" cy="125466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BBCE2B73-C962-EE41-8994-CBC061167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2985"/>
          <a:stretch/>
        </p:blipFill>
        <p:spPr>
          <a:xfrm>
            <a:off x="0" y="2115961"/>
            <a:ext cx="12192000" cy="121567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580EF79-C3A7-9A4E-8819-FE695F377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119" r="23212"/>
          <a:stretch/>
        </p:blipFill>
        <p:spPr>
          <a:xfrm>
            <a:off x="0" y="3318850"/>
            <a:ext cx="12175067" cy="121567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367553" y="711196"/>
            <a:ext cx="10515601" cy="11536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367553" y="1999793"/>
            <a:ext cx="10515601" cy="40671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12221" y="6198967"/>
            <a:ext cx="567558" cy="517143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Century Gothic" panose="020B0502020202020204" pitchFamily="34" charset="0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B89E88B-D87F-564E-97F1-20EBD88CF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6400" y="-10511"/>
            <a:ext cx="705600" cy="7056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69CA5CED-5742-824C-836C-8AC735EBAC4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510" y="6173420"/>
            <a:ext cx="705600" cy="705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BC951E07-7649-D64E-823C-52A6E10C2A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7553" y="711196"/>
            <a:ext cx="10515601" cy="11536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32C0D3BE-61EC-9E42-8C43-D58DCCC2A3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7553" y="1999793"/>
            <a:ext cx="10515601" cy="40671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5A4D5395-E1DA-B54F-AD8D-DD34B174AEE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812221" y="6198967"/>
            <a:ext cx="567558" cy="517143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Century Gothic" panose="020B0502020202020204" pitchFamily="34" charset="0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1422576-79C7-9A45-B5BC-1A98F59D04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96910" y="-10510"/>
            <a:ext cx="705600" cy="7056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F8D273F-DAC3-724B-A8B3-AAA93BDFDDA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510" y="6173420"/>
            <a:ext cx="705600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954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BC951E07-7649-D64E-823C-52A6E10C2A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43" y="721707"/>
            <a:ext cx="10515601" cy="11536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32C0D3BE-61EC-9E42-8C43-D58DCCC2A3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7553" y="1999793"/>
            <a:ext cx="10515601" cy="40671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5A4D5395-E1DA-B54F-AD8D-DD34B174AEE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812221" y="6198967"/>
            <a:ext cx="567558" cy="517143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Century Gothic" panose="020B0502020202020204" pitchFamily="34" charset="0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B031C4-DC7C-6C47-B39D-3DD07FEC4A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0510" y="6173420"/>
            <a:ext cx="705600" cy="7056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267BB56-47BA-D842-B9AA-956DA407E14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96910" y="-10510"/>
            <a:ext cx="705600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454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BC951E07-7649-D64E-823C-52A6E10C2A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043" y="721707"/>
            <a:ext cx="10515601" cy="11536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32C0D3BE-61EC-9E42-8C43-D58DCCC2A3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7553" y="1999793"/>
            <a:ext cx="10515601" cy="40671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5A4D5395-E1DA-B54F-AD8D-DD34B174AEE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812221" y="6198967"/>
            <a:ext cx="567558" cy="517143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Century Gothic" panose="020B0502020202020204" pitchFamily="34" charset="0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0BAC847-4F6A-B64A-8C79-72AF4ED9F0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96910" y="-10510"/>
            <a:ext cx="705600" cy="7056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9A81971-0F82-1F42-A0A3-6A442AF4AC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510" y="6173420"/>
            <a:ext cx="705600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035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7_Blank">
    <p:bg>
      <p:bgPr>
        <a:solidFill>
          <a:srgbClr val="F3E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4" descr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itle Text"/>
          <p:cNvSpPr txBox="1">
            <a:spLocks noGrp="1"/>
          </p:cNvSpPr>
          <p:nvPr>
            <p:ph type="title"/>
          </p:nvPr>
        </p:nvSpPr>
        <p:spPr>
          <a:xfrm>
            <a:off x="2438399" y="1711314"/>
            <a:ext cx="6720114" cy="1931773"/>
          </a:xfrm>
          <a:prstGeom prst="rect">
            <a:avLst/>
          </a:prstGeom>
        </p:spPr>
        <p:txBody>
          <a:bodyPr anchor="b"/>
          <a:lstStyle>
            <a:lvl1pPr algn="ctr">
              <a:defRPr sz="4400">
                <a:solidFill>
                  <a:srgbClr val="57565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F992D0DB-2A1D-7D4B-8BBE-34B2A2F9B155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812221" y="6198967"/>
            <a:ext cx="567558" cy="517143"/>
          </a:xfrm>
          <a:prstGeom prst="rect">
            <a:avLst/>
          </a:prstGeom>
        </p:spPr>
        <p:txBody>
          <a:bodyPr/>
          <a:lstStyle>
            <a:lvl1pPr algn="ctr">
              <a:defRPr sz="1400" b="0" i="0">
                <a:latin typeface="Century Gothic" panose="020B0502020202020204" pitchFamily="34" charset="0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2CF00C6-412C-FB43-81FD-D73598F889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42510" y="-10510"/>
            <a:ext cx="1260000" cy="126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DA9C7A0-D799-C94D-872D-39B957865FA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512" y="5619020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9080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bg>
      <p:bgPr>
        <a:solidFill>
          <a:srgbClr val="69C2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traight Connector 3"/>
          <p:cNvSpPr/>
          <p:nvPr/>
        </p:nvSpPr>
        <p:spPr>
          <a:xfrm>
            <a:off x="319313" y="6255656"/>
            <a:ext cx="11567888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2" name="Straight Connector 4"/>
          <p:cNvSpPr/>
          <p:nvPr/>
        </p:nvSpPr>
        <p:spPr>
          <a:xfrm>
            <a:off x="319313" y="548679"/>
            <a:ext cx="11567888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13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84" y="711201"/>
            <a:ext cx="362860" cy="1370799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TextBox 2"/>
          <p:cNvSpPr txBox="1"/>
          <p:nvPr/>
        </p:nvSpPr>
        <p:spPr>
          <a:xfrm>
            <a:off x="708725" y="654594"/>
            <a:ext cx="3683727" cy="1344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>
                <a:latin typeface="Century Gothic" panose="020B0502020202020204" pitchFamily="34" charset="0"/>
              </a:rPr>
              <a:t>@</a:t>
            </a:r>
            <a:r>
              <a:rPr b="1" i="0" err="1">
                <a:latin typeface="Century Gothic" panose="020B0502020202020204" pitchFamily="34" charset="0"/>
              </a:rPr>
              <a:t>YF_Foundation</a:t>
            </a:r>
            <a:endParaRPr b="1" i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 err="1">
                <a:latin typeface="Century Gothic" panose="020B0502020202020204" pitchFamily="34" charset="0"/>
              </a:rPr>
              <a:t>YouthFuturesFoundation</a:t>
            </a:r>
            <a:r>
              <a:rPr b="1" i="0">
                <a:latin typeface="Century Gothic" panose="020B0502020202020204" pitchFamily="34" charset="0"/>
              </a:rPr>
              <a:t>  </a:t>
            </a: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 err="1">
                <a:latin typeface="Century Gothic" panose="020B0502020202020204" pitchFamily="34" charset="0"/>
              </a:rPr>
              <a:t>info@youthfuturesfoundation.org</a:t>
            </a:r>
            <a:endParaRPr b="1" i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 err="1">
                <a:latin typeface="Century Gothic" panose="020B0502020202020204" pitchFamily="34" charset="0"/>
              </a:rPr>
              <a:t>youthfuturesfoundation.org</a:t>
            </a:r>
            <a:endParaRPr b="1" i="0">
              <a:latin typeface="Century Gothic" panose="020B0502020202020204" pitchFamily="34" charset="0"/>
            </a:endParaRPr>
          </a:p>
        </p:txBody>
      </p:sp>
      <p:sp>
        <p:nvSpPr>
          <p:cNvPr id="215" name="TextBox 7"/>
          <p:cNvSpPr txBox="1"/>
          <p:nvPr/>
        </p:nvSpPr>
        <p:spPr>
          <a:xfrm>
            <a:off x="7896497" y="654594"/>
            <a:ext cx="3997235" cy="1351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>
                <a:latin typeface="Century Gothic" panose="020B0502020202020204" pitchFamily="34" charset="0"/>
              </a:rPr>
              <a:t>Youth Futures Foundation</a:t>
            </a:r>
          </a:p>
          <a:p>
            <a:pPr algn="r"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>
                <a:latin typeface="Century Gothic" panose="020B0502020202020204" pitchFamily="34" charset="0"/>
              </a:rPr>
              <a:t>Tintagel House</a:t>
            </a:r>
          </a:p>
          <a:p>
            <a:pPr algn="r"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>
                <a:latin typeface="Century Gothic" panose="020B0502020202020204" pitchFamily="34" charset="0"/>
              </a:rPr>
              <a:t>92 Albert Embankment</a:t>
            </a:r>
          </a:p>
          <a:p>
            <a:pPr algn="r">
              <a:lnSpc>
                <a:spcPct val="150000"/>
              </a:lnSpc>
              <a:defRPr sz="14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pPr>
            <a:r>
              <a:rPr b="1" i="0">
                <a:latin typeface="Century Gothic" panose="020B0502020202020204" pitchFamily="34" charset="0"/>
              </a:rPr>
              <a:t>London SE1  7TY</a:t>
            </a:r>
          </a:p>
        </p:txBody>
      </p:sp>
      <p:sp>
        <p:nvSpPr>
          <p:cNvPr id="216" name="TextBox 9"/>
          <p:cNvSpPr txBox="1"/>
          <p:nvPr/>
        </p:nvSpPr>
        <p:spPr>
          <a:xfrm>
            <a:off x="8889273" y="5815651"/>
            <a:ext cx="295220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Spartan MB SemiBold"/>
                <a:ea typeface="Spartan MB SemiBold"/>
                <a:cs typeface="Spartan MB SemiBold"/>
                <a:sym typeface="Spartan MB SemiBold"/>
              </a:defRPr>
            </a:lvl1pPr>
          </a:lstStyle>
          <a:p>
            <a:r>
              <a:rPr b="1" i="0">
                <a:latin typeface="Century Gothic" panose="020B0502020202020204" pitchFamily="34" charset="0"/>
              </a:rPr>
              <a:t>Company number: 11814131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67553" y="712799"/>
            <a:ext cx="10515601" cy="1124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grpSp>
        <p:nvGrpSpPr>
          <p:cNvPr id="6" name="Group 8"/>
          <p:cNvGrpSpPr/>
          <p:nvPr/>
        </p:nvGrpSpPr>
        <p:grpSpPr>
          <a:xfrm>
            <a:off x="-1" y="-87617"/>
            <a:ext cx="12240002" cy="776776"/>
            <a:chOff x="0" y="0"/>
            <a:chExt cx="12240000" cy="776775"/>
          </a:xfrm>
        </p:grpSpPr>
        <p:pic>
          <p:nvPicPr>
            <p:cNvPr id="3" name="Picture 9" descr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1" y="0"/>
              <a:ext cx="4103874" cy="7767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Picture 10" descr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97894" y="70000"/>
              <a:ext cx="4049923" cy="5797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Picture 11" descr="Picture 1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136128" y="0"/>
              <a:ext cx="4103873" cy="7767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" name="Picture 12" descr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81182" y="5994400"/>
            <a:ext cx="1510818" cy="84908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69" r:id="rId4"/>
    <p:sldLayoutId id="2147483670" r:id="rId5"/>
    <p:sldLayoutId id="2147483667" r:id="rId6"/>
    <p:sldLayoutId id="2147483666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1" i="0" u="none" strike="noStrike" cap="none" spc="0" baseline="0">
          <a:solidFill>
            <a:schemeClr val="accent3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Century Gothic" panose="020B0502020202020204" pitchFamily="34" charset="0"/>
          <a:sym typeface="Spartan MB SemiBold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accent3"/>
          </a:solidFill>
          <a:uFillTx/>
          <a:latin typeface="Spartan MB SemiBold"/>
          <a:ea typeface="Spartan MB SemiBold"/>
          <a:cs typeface="Spartan MB SemiBold"/>
          <a:sym typeface="Spartan MB SemiBold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Century Gothic" panose="020B0502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575656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preston-jones@youthfuturesfoundation.org" TargetMode="External"/><Relationship Id="rId2" Type="http://schemas.openxmlformats.org/officeDocument/2006/relationships/hyperlink" Target="mailto:annamanning@cordisbright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oife.spillane@bbc.co.u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B4A3-2934-8541-BB74-5FD11A16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386" y="607338"/>
            <a:ext cx="6395229" cy="1054548"/>
          </a:xfrm>
        </p:spPr>
        <p:txBody>
          <a:bodyPr>
            <a:normAutofit/>
          </a:bodyPr>
          <a:lstStyle/>
          <a:p>
            <a:r>
              <a:rPr lang="en-US" sz="3800"/>
              <a:t>Inspiring Futures 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DD3DE-AA61-974F-9173-8571BB0E72D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514374" y="5054600"/>
            <a:ext cx="9524976" cy="457200"/>
          </a:xfrm>
        </p:spPr>
        <p:txBody>
          <a:bodyPr/>
          <a:lstStyle/>
          <a:p>
            <a:r>
              <a:rPr lang="en-US" dirty="0"/>
              <a:t>Thematic Workshop Brief 1:</a:t>
            </a:r>
          </a:p>
          <a:p>
            <a:r>
              <a:rPr lang="en-US" dirty="0"/>
              <a:t>Understanding and Responding to Need during the Pandemic</a:t>
            </a:r>
          </a:p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329405502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BF12-389A-9D3A-CE32-F93BEB45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7AB3D"/>
                </a:solidFill>
              </a:rPr>
              <a:t>Introduction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0F81E85-C3BD-611D-7745-BEE8CD7DD503}"/>
              </a:ext>
            </a:extLst>
          </p:cNvPr>
          <p:cNvSpPr/>
          <p:nvPr/>
        </p:nvSpPr>
        <p:spPr>
          <a:xfrm>
            <a:off x="367553" y="1864857"/>
            <a:ext cx="11413464" cy="792000"/>
          </a:xfrm>
          <a:prstGeom prst="roundRect">
            <a:avLst/>
          </a:prstGeom>
          <a:solidFill>
            <a:srgbClr val="7D2248"/>
          </a:solidFill>
          <a:ln w="12700" cap="flat">
            <a:solidFill>
              <a:srgbClr val="7D2248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57565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084BAF-AE43-87C2-DC03-4121E9BB3CF9}"/>
              </a:ext>
            </a:extLst>
          </p:cNvPr>
          <p:cNvSpPr/>
          <p:nvPr/>
        </p:nvSpPr>
        <p:spPr>
          <a:xfrm>
            <a:off x="359452" y="2797144"/>
            <a:ext cx="11421565" cy="1404000"/>
          </a:xfrm>
          <a:prstGeom prst="roundRect">
            <a:avLst/>
          </a:prstGeom>
          <a:solidFill>
            <a:srgbClr val="F7AB3D"/>
          </a:solidFill>
          <a:ln w="12700" cap="flat">
            <a:solidFill>
              <a:srgbClr val="F7AB3D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57565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5E00D4-6DC2-E607-895F-127D36BF27B7}"/>
              </a:ext>
            </a:extLst>
          </p:cNvPr>
          <p:cNvSpPr/>
          <p:nvPr/>
        </p:nvSpPr>
        <p:spPr>
          <a:xfrm>
            <a:off x="367553" y="4341431"/>
            <a:ext cx="11421565" cy="1404000"/>
          </a:xfrm>
          <a:prstGeom prst="roundRect">
            <a:avLst/>
          </a:prstGeom>
          <a:solidFill>
            <a:srgbClr val="F7AB3D"/>
          </a:solidFill>
          <a:ln w="12700" cap="flat">
            <a:solidFill>
              <a:srgbClr val="F7AB3D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575656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7" name="Graphic 6" descr="Sunflower with solid fill">
            <a:extLst>
              <a:ext uri="{FF2B5EF4-FFF2-40B4-BE49-F238E27FC236}">
                <a16:creationId xmlns:a16="http://schemas.microsoft.com/office/drawing/2014/main" id="{A425E700-A971-28ED-DFC6-FF83DD7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79334" y="1909388"/>
            <a:ext cx="659890" cy="659890"/>
          </a:xfrm>
          <a:prstGeom prst="rect">
            <a:avLst/>
          </a:prstGeom>
        </p:spPr>
      </p:pic>
      <p:pic>
        <p:nvPicPr>
          <p:cNvPr id="8" name="Graphic 7" descr="Group brainstorm with solid fill">
            <a:extLst>
              <a:ext uri="{FF2B5EF4-FFF2-40B4-BE49-F238E27FC236}">
                <a16:creationId xmlns:a16="http://schemas.microsoft.com/office/drawing/2014/main" id="{CB5369AD-9BA0-7791-8DA1-86DDDBBAB6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279" y="3061034"/>
            <a:ext cx="792000" cy="792000"/>
          </a:xfrm>
          <a:prstGeom prst="rect">
            <a:avLst/>
          </a:prstGeom>
        </p:spPr>
      </p:pic>
      <p:grpSp>
        <p:nvGrpSpPr>
          <p:cNvPr id="9" name="Graphic 17" descr="Gears with solid fill">
            <a:extLst>
              <a:ext uri="{FF2B5EF4-FFF2-40B4-BE49-F238E27FC236}">
                <a16:creationId xmlns:a16="http://schemas.microsoft.com/office/drawing/2014/main" id="{6F78720A-4A8A-C5CA-49DE-9BD06EC9B9EB}"/>
              </a:ext>
            </a:extLst>
          </p:cNvPr>
          <p:cNvGrpSpPr/>
          <p:nvPr/>
        </p:nvGrpSpPr>
        <p:grpSpPr>
          <a:xfrm>
            <a:off x="640329" y="4717968"/>
            <a:ext cx="537900" cy="650925"/>
            <a:chOff x="856141" y="4639679"/>
            <a:chExt cx="537900" cy="650925"/>
          </a:xfrm>
          <a:solidFill>
            <a:srgbClr val="7D2248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0C23A0B-9BAA-9603-D2BA-81F20728F815}"/>
                </a:ext>
              </a:extLst>
            </p:cNvPr>
            <p:cNvSpPr/>
            <p:nvPr/>
          </p:nvSpPr>
          <p:spPr>
            <a:xfrm>
              <a:off x="1042592" y="4639679"/>
              <a:ext cx="351449" cy="350625"/>
            </a:xfrm>
            <a:custGeom>
              <a:avLst/>
              <a:gdLst>
                <a:gd name="connsiteX0" fmla="*/ 175725 w 351449"/>
                <a:gd name="connsiteY0" fmla="*/ 237600 h 350625"/>
                <a:gd name="connsiteX1" fmla="*/ 113850 w 351449"/>
                <a:gd name="connsiteY1" fmla="*/ 175725 h 350625"/>
                <a:gd name="connsiteX2" fmla="*/ 175725 w 351449"/>
                <a:gd name="connsiteY2" fmla="*/ 113850 h 350625"/>
                <a:gd name="connsiteX3" fmla="*/ 237600 w 351449"/>
                <a:gd name="connsiteY3" fmla="*/ 175725 h 350625"/>
                <a:gd name="connsiteX4" fmla="*/ 175725 w 351449"/>
                <a:gd name="connsiteY4" fmla="*/ 237600 h 350625"/>
                <a:gd name="connsiteX5" fmla="*/ 315150 w 351449"/>
                <a:gd name="connsiteY5" fmla="*/ 136950 h 350625"/>
                <a:gd name="connsiteX6" fmla="*/ 301950 w 351449"/>
                <a:gd name="connsiteY6" fmla="*/ 104775 h 350625"/>
                <a:gd name="connsiteX7" fmla="*/ 315150 w 351449"/>
                <a:gd name="connsiteY7" fmla="*/ 66000 h 350625"/>
                <a:gd name="connsiteX8" fmla="*/ 285450 w 351449"/>
                <a:gd name="connsiteY8" fmla="*/ 36300 h 350625"/>
                <a:gd name="connsiteX9" fmla="*/ 246675 w 351449"/>
                <a:gd name="connsiteY9" fmla="*/ 49500 h 350625"/>
                <a:gd name="connsiteX10" fmla="*/ 214500 w 351449"/>
                <a:gd name="connsiteY10" fmla="*/ 36300 h 350625"/>
                <a:gd name="connsiteX11" fmla="*/ 196350 w 351449"/>
                <a:gd name="connsiteY11" fmla="*/ 0 h 350625"/>
                <a:gd name="connsiteX12" fmla="*/ 155100 w 351449"/>
                <a:gd name="connsiteY12" fmla="*/ 0 h 350625"/>
                <a:gd name="connsiteX13" fmla="*/ 136950 w 351449"/>
                <a:gd name="connsiteY13" fmla="*/ 36300 h 350625"/>
                <a:gd name="connsiteX14" fmla="*/ 104775 w 351449"/>
                <a:gd name="connsiteY14" fmla="*/ 49500 h 350625"/>
                <a:gd name="connsiteX15" fmla="*/ 66000 w 351449"/>
                <a:gd name="connsiteY15" fmla="*/ 36300 h 350625"/>
                <a:gd name="connsiteX16" fmla="*/ 36300 w 351449"/>
                <a:gd name="connsiteY16" fmla="*/ 66000 h 350625"/>
                <a:gd name="connsiteX17" fmla="*/ 49500 w 351449"/>
                <a:gd name="connsiteY17" fmla="*/ 104775 h 350625"/>
                <a:gd name="connsiteX18" fmla="*/ 36300 w 351449"/>
                <a:gd name="connsiteY18" fmla="*/ 136950 h 350625"/>
                <a:gd name="connsiteX19" fmla="*/ 0 w 351449"/>
                <a:gd name="connsiteY19" fmla="*/ 155100 h 350625"/>
                <a:gd name="connsiteX20" fmla="*/ 0 w 351449"/>
                <a:gd name="connsiteY20" fmla="*/ 196350 h 350625"/>
                <a:gd name="connsiteX21" fmla="*/ 36300 w 351449"/>
                <a:gd name="connsiteY21" fmla="*/ 214500 h 350625"/>
                <a:gd name="connsiteX22" fmla="*/ 49500 w 351449"/>
                <a:gd name="connsiteY22" fmla="*/ 246675 h 350625"/>
                <a:gd name="connsiteX23" fmla="*/ 36300 w 351449"/>
                <a:gd name="connsiteY23" fmla="*/ 285450 h 350625"/>
                <a:gd name="connsiteX24" fmla="*/ 65175 w 351449"/>
                <a:gd name="connsiteY24" fmla="*/ 314325 h 350625"/>
                <a:gd name="connsiteX25" fmla="*/ 103950 w 351449"/>
                <a:gd name="connsiteY25" fmla="*/ 301125 h 350625"/>
                <a:gd name="connsiteX26" fmla="*/ 136125 w 351449"/>
                <a:gd name="connsiteY26" fmla="*/ 314325 h 350625"/>
                <a:gd name="connsiteX27" fmla="*/ 154275 w 351449"/>
                <a:gd name="connsiteY27" fmla="*/ 350625 h 350625"/>
                <a:gd name="connsiteX28" fmla="*/ 195525 w 351449"/>
                <a:gd name="connsiteY28" fmla="*/ 350625 h 350625"/>
                <a:gd name="connsiteX29" fmla="*/ 213675 w 351449"/>
                <a:gd name="connsiteY29" fmla="*/ 314325 h 350625"/>
                <a:gd name="connsiteX30" fmla="*/ 245850 w 351449"/>
                <a:gd name="connsiteY30" fmla="*/ 301125 h 350625"/>
                <a:gd name="connsiteX31" fmla="*/ 284625 w 351449"/>
                <a:gd name="connsiteY31" fmla="*/ 314325 h 350625"/>
                <a:gd name="connsiteX32" fmla="*/ 314325 w 351449"/>
                <a:gd name="connsiteY32" fmla="*/ 285450 h 350625"/>
                <a:gd name="connsiteX33" fmla="*/ 301125 w 351449"/>
                <a:gd name="connsiteY33" fmla="*/ 246675 h 350625"/>
                <a:gd name="connsiteX34" fmla="*/ 315150 w 351449"/>
                <a:gd name="connsiteY34" fmla="*/ 214500 h 350625"/>
                <a:gd name="connsiteX35" fmla="*/ 351450 w 351449"/>
                <a:gd name="connsiteY35" fmla="*/ 196350 h 350625"/>
                <a:gd name="connsiteX36" fmla="*/ 351450 w 351449"/>
                <a:gd name="connsiteY36" fmla="*/ 155100 h 350625"/>
                <a:gd name="connsiteX37" fmla="*/ 315150 w 351449"/>
                <a:gd name="connsiteY37" fmla="*/ 136950 h 35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51449" h="350625">
                  <a:moveTo>
                    <a:pt x="175725" y="237600"/>
                  </a:moveTo>
                  <a:cubicBezTo>
                    <a:pt x="141075" y="237600"/>
                    <a:pt x="113850" y="209550"/>
                    <a:pt x="113850" y="175725"/>
                  </a:cubicBezTo>
                  <a:cubicBezTo>
                    <a:pt x="113850" y="141900"/>
                    <a:pt x="141900" y="113850"/>
                    <a:pt x="175725" y="113850"/>
                  </a:cubicBezTo>
                  <a:cubicBezTo>
                    <a:pt x="210375" y="113850"/>
                    <a:pt x="237600" y="141900"/>
                    <a:pt x="237600" y="175725"/>
                  </a:cubicBezTo>
                  <a:cubicBezTo>
                    <a:pt x="237600" y="209550"/>
                    <a:pt x="209550" y="237600"/>
                    <a:pt x="175725" y="237600"/>
                  </a:cubicBezTo>
                  <a:close/>
                  <a:moveTo>
                    <a:pt x="315150" y="136950"/>
                  </a:moveTo>
                  <a:cubicBezTo>
                    <a:pt x="311850" y="125400"/>
                    <a:pt x="307725" y="114675"/>
                    <a:pt x="301950" y="104775"/>
                  </a:cubicBezTo>
                  <a:lnTo>
                    <a:pt x="315150" y="66000"/>
                  </a:lnTo>
                  <a:lnTo>
                    <a:pt x="285450" y="36300"/>
                  </a:lnTo>
                  <a:lnTo>
                    <a:pt x="246675" y="49500"/>
                  </a:lnTo>
                  <a:cubicBezTo>
                    <a:pt x="236775" y="43725"/>
                    <a:pt x="226050" y="39600"/>
                    <a:pt x="214500" y="36300"/>
                  </a:cubicBezTo>
                  <a:lnTo>
                    <a:pt x="196350" y="0"/>
                  </a:lnTo>
                  <a:lnTo>
                    <a:pt x="155100" y="0"/>
                  </a:lnTo>
                  <a:lnTo>
                    <a:pt x="136950" y="36300"/>
                  </a:lnTo>
                  <a:cubicBezTo>
                    <a:pt x="125400" y="39600"/>
                    <a:pt x="114675" y="43725"/>
                    <a:pt x="104775" y="49500"/>
                  </a:cubicBezTo>
                  <a:lnTo>
                    <a:pt x="66000" y="36300"/>
                  </a:lnTo>
                  <a:lnTo>
                    <a:pt x="36300" y="66000"/>
                  </a:lnTo>
                  <a:lnTo>
                    <a:pt x="49500" y="104775"/>
                  </a:lnTo>
                  <a:cubicBezTo>
                    <a:pt x="43725" y="114675"/>
                    <a:pt x="39600" y="125400"/>
                    <a:pt x="36300" y="136950"/>
                  </a:cubicBezTo>
                  <a:lnTo>
                    <a:pt x="0" y="155100"/>
                  </a:lnTo>
                  <a:lnTo>
                    <a:pt x="0" y="196350"/>
                  </a:lnTo>
                  <a:lnTo>
                    <a:pt x="36300" y="214500"/>
                  </a:lnTo>
                  <a:cubicBezTo>
                    <a:pt x="39600" y="226050"/>
                    <a:pt x="43725" y="236775"/>
                    <a:pt x="49500" y="246675"/>
                  </a:cubicBezTo>
                  <a:lnTo>
                    <a:pt x="36300" y="285450"/>
                  </a:lnTo>
                  <a:lnTo>
                    <a:pt x="65175" y="314325"/>
                  </a:lnTo>
                  <a:lnTo>
                    <a:pt x="103950" y="301125"/>
                  </a:lnTo>
                  <a:cubicBezTo>
                    <a:pt x="113850" y="306900"/>
                    <a:pt x="124575" y="311025"/>
                    <a:pt x="136125" y="314325"/>
                  </a:cubicBezTo>
                  <a:lnTo>
                    <a:pt x="154275" y="350625"/>
                  </a:lnTo>
                  <a:lnTo>
                    <a:pt x="195525" y="350625"/>
                  </a:lnTo>
                  <a:lnTo>
                    <a:pt x="213675" y="314325"/>
                  </a:lnTo>
                  <a:cubicBezTo>
                    <a:pt x="225225" y="311025"/>
                    <a:pt x="235950" y="306900"/>
                    <a:pt x="245850" y="301125"/>
                  </a:cubicBezTo>
                  <a:lnTo>
                    <a:pt x="284625" y="314325"/>
                  </a:lnTo>
                  <a:lnTo>
                    <a:pt x="314325" y="285450"/>
                  </a:lnTo>
                  <a:lnTo>
                    <a:pt x="301125" y="246675"/>
                  </a:lnTo>
                  <a:cubicBezTo>
                    <a:pt x="306900" y="236775"/>
                    <a:pt x="311850" y="225225"/>
                    <a:pt x="315150" y="214500"/>
                  </a:cubicBezTo>
                  <a:lnTo>
                    <a:pt x="351450" y="196350"/>
                  </a:lnTo>
                  <a:lnTo>
                    <a:pt x="351450" y="155100"/>
                  </a:lnTo>
                  <a:lnTo>
                    <a:pt x="315150" y="136950"/>
                  </a:lnTo>
                  <a:close/>
                </a:path>
              </a:pathLst>
            </a:custGeom>
            <a:solidFill>
              <a:srgbClr val="7D2248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0678725-C031-E71E-2F40-B78DC028CF50}"/>
                </a:ext>
              </a:extLst>
            </p:cNvPr>
            <p:cNvSpPr/>
            <p:nvPr/>
          </p:nvSpPr>
          <p:spPr>
            <a:xfrm>
              <a:off x="856141" y="4939979"/>
              <a:ext cx="351450" cy="350625"/>
            </a:xfrm>
            <a:custGeom>
              <a:avLst/>
              <a:gdLst>
                <a:gd name="connsiteX0" fmla="*/ 175725 w 351450"/>
                <a:gd name="connsiteY0" fmla="*/ 237600 h 350625"/>
                <a:gd name="connsiteX1" fmla="*/ 113850 w 351450"/>
                <a:gd name="connsiteY1" fmla="*/ 175725 h 350625"/>
                <a:gd name="connsiteX2" fmla="*/ 175725 w 351450"/>
                <a:gd name="connsiteY2" fmla="*/ 113850 h 350625"/>
                <a:gd name="connsiteX3" fmla="*/ 237600 w 351450"/>
                <a:gd name="connsiteY3" fmla="*/ 175725 h 350625"/>
                <a:gd name="connsiteX4" fmla="*/ 175725 w 351450"/>
                <a:gd name="connsiteY4" fmla="*/ 237600 h 350625"/>
                <a:gd name="connsiteX5" fmla="*/ 175725 w 351450"/>
                <a:gd name="connsiteY5" fmla="*/ 237600 h 350625"/>
                <a:gd name="connsiteX6" fmla="*/ 301950 w 351450"/>
                <a:gd name="connsiteY6" fmla="*/ 104775 h 350625"/>
                <a:gd name="connsiteX7" fmla="*/ 315150 w 351450"/>
                <a:gd name="connsiteY7" fmla="*/ 66000 h 350625"/>
                <a:gd name="connsiteX8" fmla="*/ 285450 w 351450"/>
                <a:gd name="connsiteY8" fmla="*/ 36300 h 350625"/>
                <a:gd name="connsiteX9" fmla="*/ 246675 w 351450"/>
                <a:gd name="connsiteY9" fmla="*/ 49500 h 350625"/>
                <a:gd name="connsiteX10" fmla="*/ 214500 w 351450"/>
                <a:gd name="connsiteY10" fmla="*/ 36300 h 350625"/>
                <a:gd name="connsiteX11" fmla="*/ 196350 w 351450"/>
                <a:gd name="connsiteY11" fmla="*/ 0 h 350625"/>
                <a:gd name="connsiteX12" fmla="*/ 155100 w 351450"/>
                <a:gd name="connsiteY12" fmla="*/ 0 h 350625"/>
                <a:gd name="connsiteX13" fmla="*/ 136950 w 351450"/>
                <a:gd name="connsiteY13" fmla="*/ 36300 h 350625"/>
                <a:gd name="connsiteX14" fmla="*/ 104775 w 351450"/>
                <a:gd name="connsiteY14" fmla="*/ 49500 h 350625"/>
                <a:gd name="connsiteX15" fmla="*/ 66000 w 351450"/>
                <a:gd name="connsiteY15" fmla="*/ 36300 h 350625"/>
                <a:gd name="connsiteX16" fmla="*/ 37125 w 351450"/>
                <a:gd name="connsiteY16" fmla="*/ 65175 h 350625"/>
                <a:gd name="connsiteX17" fmla="*/ 49500 w 351450"/>
                <a:gd name="connsiteY17" fmla="*/ 103950 h 350625"/>
                <a:gd name="connsiteX18" fmla="*/ 36300 w 351450"/>
                <a:gd name="connsiteY18" fmla="*/ 136125 h 350625"/>
                <a:gd name="connsiteX19" fmla="*/ 0 w 351450"/>
                <a:gd name="connsiteY19" fmla="*/ 154275 h 350625"/>
                <a:gd name="connsiteX20" fmla="*/ 0 w 351450"/>
                <a:gd name="connsiteY20" fmla="*/ 195525 h 350625"/>
                <a:gd name="connsiteX21" fmla="*/ 36300 w 351450"/>
                <a:gd name="connsiteY21" fmla="*/ 213675 h 350625"/>
                <a:gd name="connsiteX22" fmla="*/ 49500 w 351450"/>
                <a:gd name="connsiteY22" fmla="*/ 245850 h 350625"/>
                <a:gd name="connsiteX23" fmla="*/ 37125 w 351450"/>
                <a:gd name="connsiteY23" fmla="*/ 284625 h 350625"/>
                <a:gd name="connsiteX24" fmla="*/ 66000 w 351450"/>
                <a:gd name="connsiteY24" fmla="*/ 313500 h 350625"/>
                <a:gd name="connsiteX25" fmla="*/ 104775 w 351450"/>
                <a:gd name="connsiteY25" fmla="*/ 301125 h 350625"/>
                <a:gd name="connsiteX26" fmla="*/ 136950 w 351450"/>
                <a:gd name="connsiteY26" fmla="*/ 314325 h 350625"/>
                <a:gd name="connsiteX27" fmla="*/ 155100 w 351450"/>
                <a:gd name="connsiteY27" fmla="*/ 350625 h 350625"/>
                <a:gd name="connsiteX28" fmla="*/ 196350 w 351450"/>
                <a:gd name="connsiteY28" fmla="*/ 350625 h 350625"/>
                <a:gd name="connsiteX29" fmla="*/ 214500 w 351450"/>
                <a:gd name="connsiteY29" fmla="*/ 314325 h 350625"/>
                <a:gd name="connsiteX30" fmla="*/ 246675 w 351450"/>
                <a:gd name="connsiteY30" fmla="*/ 301125 h 350625"/>
                <a:gd name="connsiteX31" fmla="*/ 285450 w 351450"/>
                <a:gd name="connsiteY31" fmla="*/ 314325 h 350625"/>
                <a:gd name="connsiteX32" fmla="*/ 314325 w 351450"/>
                <a:gd name="connsiteY32" fmla="*/ 284625 h 350625"/>
                <a:gd name="connsiteX33" fmla="*/ 301950 w 351450"/>
                <a:gd name="connsiteY33" fmla="*/ 246675 h 350625"/>
                <a:gd name="connsiteX34" fmla="*/ 315150 w 351450"/>
                <a:gd name="connsiteY34" fmla="*/ 214500 h 350625"/>
                <a:gd name="connsiteX35" fmla="*/ 351450 w 351450"/>
                <a:gd name="connsiteY35" fmla="*/ 196350 h 350625"/>
                <a:gd name="connsiteX36" fmla="*/ 351450 w 351450"/>
                <a:gd name="connsiteY36" fmla="*/ 155100 h 350625"/>
                <a:gd name="connsiteX37" fmla="*/ 315150 w 351450"/>
                <a:gd name="connsiteY37" fmla="*/ 136950 h 350625"/>
                <a:gd name="connsiteX38" fmla="*/ 301950 w 351450"/>
                <a:gd name="connsiteY38" fmla="*/ 104775 h 35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1450" h="350625">
                  <a:moveTo>
                    <a:pt x="175725" y="237600"/>
                  </a:moveTo>
                  <a:cubicBezTo>
                    <a:pt x="141075" y="237600"/>
                    <a:pt x="113850" y="209550"/>
                    <a:pt x="113850" y="175725"/>
                  </a:cubicBezTo>
                  <a:cubicBezTo>
                    <a:pt x="113850" y="141075"/>
                    <a:pt x="141900" y="113850"/>
                    <a:pt x="175725" y="113850"/>
                  </a:cubicBezTo>
                  <a:cubicBezTo>
                    <a:pt x="210375" y="113850"/>
                    <a:pt x="237600" y="141900"/>
                    <a:pt x="237600" y="175725"/>
                  </a:cubicBezTo>
                  <a:cubicBezTo>
                    <a:pt x="237600" y="209550"/>
                    <a:pt x="210375" y="237600"/>
                    <a:pt x="175725" y="237600"/>
                  </a:cubicBezTo>
                  <a:lnTo>
                    <a:pt x="175725" y="237600"/>
                  </a:lnTo>
                  <a:close/>
                  <a:moveTo>
                    <a:pt x="301950" y="104775"/>
                  </a:moveTo>
                  <a:lnTo>
                    <a:pt x="315150" y="66000"/>
                  </a:lnTo>
                  <a:lnTo>
                    <a:pt x="285450" y="36300"/>
                  </a:lnTo>
                  <a:lnTo>
                    <a:pt x="246675" y="49500"/>
                  </a:lnTo>
                  <a:cubicBezTo>
                    <a:pt x="236775" y="43725"/>
                    <a:pt x="225225" y="39600"/>
                    <a:pt x="214500" y="36300"/>
                  </a:cubicBezTo>
                  <a:lnTo>
                    <a:pt x="196350" y="0"/>
                  </a:lnTo>
                  <a:lnTo>
                    <a:pt x="155100" y="0"/>
                  </a:lnTo>
                  <a:lnTo>
                    <a:pt x="136950" y="36300"/>
                  </a:lnTo>
                  <a:cubicBezTo>
                    <a:pt x="125400" y="39600"/>
                    <a:pt x="114675" y="43725"/>
                    <a:pt x="104775" y="49500"/>
                  </a:cubicBezTo>
                  <a:lnTo>
                    <a:pt x="66000" y="36300"/>
                  </a:lnTo>
                  <a:lnTo>
                    <a:pt x="37125" y="65175"/>
                  </a:lnTo>
                  <a:lnTo>
                    <a:pt x="49500" y="103950"/>
                  </a:lnTo>
                  <a:cubicBezTo>
                    <a:pt x="43725" y="113850"/>
                    <a:pt x="39600" y="125400"/>
                    <a:pt x="36300" y="136125"/>
                  </a:cubicBezTo>
                  <a:lnTo>
                    <a:pt x="0" y="154275"/>
                  </a:lnTo>
                  <a:lnTo>
                    <a:pt x="0" y="195525"/>
                  </a:lnTo>
                  <a:lnTo>
                    <a:pt x="36300" y="213675"/>
                  </a:lnTo>
                  <a:cubicBezTo>
                    <a:pt x="39600" y="225225"/>
                    <a:pt x="43725" y="235950"/>
                    <a:pt x="49500" y="245850"/>
                  </a:cubicBezTo>
                  <a:lnTo>
                    <a:pt x="37125" y="284625"/>
                  </a:lnTo>
                  <a:lnTo>
                    <a:pt x="66000" y="313500"/>
                  </a:lnTo>
                  <a:lnTo>
                    <a:pt x="104775" y="301125"/>
                  </a:lnTo>
                  <a:cubicBezTo>
                    <a:pt x="114675" y="306900"/>
                    <a:pt x="125400" y="311025"/>
                    <a:pt x="136950" y="314325"/>
                  </a:cubicBezTo>
                  <a:lnTo>
                    <a:pt x="155100" y="350625"/>
                  </a:lnTo>
                  <a:lnTo>
                    <a:pt x="196350" y="350625"/>
                  </a:lnTo>
                  <a:lnTo>
                    <a:pt x="214500" y="314325"/>
                  </a:lnTo>
                  <a:cubicBezTo>
                    <a:pt x="226050" y="311025"/>
                    <a:pt x="236775" y="306900"/>
                    <a:pt x="246675" y="301125"/>
                  </a:cubicBezTo>
                  <a:lnTo>
                    <a:pt x="285450" y="314325"/>
                  </a:lnTo>
                  <a:lnTo>
                    <a:pt x="314325" y="284625"/>
                  </a:lnTo>
                  <a:lnTo>
                    <a:pt x="301950" y="246675"/>
                  </a:lnTo>
                  <a:cubicBezTo>
                    <a:pt x="307725" y="236775"/>
                    <a:pt x="311850" y="226050"/>
                    <a:pt x="315150" y="214500"/>
                  </a:cubicBezTo>
                  <a:lnTo>
                    <a:pt x="351450" y="196350"/>
                  </a:lnTo>
                  <a:lnTo>
                    <a:pt x="351450" y="155100"/>
                  </a:lnTo>
                  <a:lnTo>
                    <a:pt x="315150" y="136950"/>
                  </a:lnTo>
                  <a:cubicBezTo>
                    <a:pt x="311850" y="125400"/>
                    <a:pt x="307725" y="114675"/>
                    <a:pt x="301950" y="104775"/>
                  </a:cubicBezTo>
                  <a:close/>
                </a:path>
              </a:pathLst>
            </a:custGeom>
            <a:solidFill>
              <a:srgbClr val="7D2248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C6EF09B-38BE-3291-E582-F7644FAE70FE}"/>
              </a:ext>
            </a:extLst>
          </p:cNvPr>
          <p:cNvSpPr txBox="1"/>
          <p:nvPr/>
        </p:nvSpPr>
        <p:spPr>
          <a:xfrm>
            <a:off x="1385888" y="1968505"/>
            <a:ext cx="9703900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Thank you </a:t>
            </a:r>
            <a:r>
              <a:rPr kumimoji="0" lang="en-GB" sz="16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j-ea"/>
                <a:cs typeface="+mj-cs"/>
                <a:sym typeface="Calibri"/>
              </a:rPr>
              <a:t>to Inspiring Futures grantees for their time and for sharing their experiences during the workshop</a:t>
            </a:r>
            <a:r>
              <a:rPr kumimoji="0" lang="en-GB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E2777F-B1BF-E7DD-598D-A05882615D9C}"/>
              </a:ext>
            </a:extLst>
          </p:cNvPr>
          <p:cNvSpPr txBox="1"/>
          <p:nvPr/>
        </p:nvSpPr>
        <p:spPr>
          <a:xfrm>
            <a:off x="1385888" y="2887712"/>
            <a:ext cx="10314520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cap="none" spc="0" normalizeH="0" baseline="0" dirty="0">
                <a:ln>
                  <a:noFill/>
                </a:ln>
                <a:effectLst/>
                <a:uFillTx/>
                <a:latin typeface="+mn-lt"/>
                <a:ea typeface="+mj-ea"/>
                <a:cs typeface="+mj-cs"/>
                <a:sym typeface="Calibri"/>
              </a:rPr>
              <a:t>This document highlights learning based on views gathered during a two hour virtual workshop </a:t>
            </a:r>
            <a:r>
              <a:rPr lang="en-GB" sz="1600" dirty="0">
                <a:latin typeface="+mn-lt"/>
              </a:rPr>
              <a:t>with around 50 grantees from the Inspiring Futures programme, about understanding and responding to need during the pandemic.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cap="none" spc="0" normalizeH="0" baseline="0" dirty="0">
                <a:ln>
                  <a:noFill/>
                </a:ln>
                <a:effectLst/>
                <a:uFillTx/>
                <a:latin typeface="+mn-lt"/>
                <a:ea typeface="+mj-ea"/>
                <a:cs typeface="+mj-cs"/>
                <a:sym typeface="Calibri"/>
              </a:rPr>
              <a:t>We discussed </a:t>
            </a:r>
            <a:r>
              <a:rPr kumimoji="0" lang="en-GB" sz="1600" b="1" i="0" u="none" strike="noStrike" cap="none" spc="0" normalizeH="0" baseline="0" dirty="0">
                <a:ln>
                  <a:noFill/>
                </a:ln>
                <a:effectLst/>
                <a:uFillTx/>
                <a:latin typeface="+mn-lt"/>
                <a:ea typeface="+mj-ea"/>
                <a:cs typeface="+mj-cs"/>
                <a:sym typeface="Calibri"/>
              </a:rPr>
              <a:t>how the pandemic had impacted grantees and </a:t>
            </a:r>
            <a:r>
              <a:rPr lang="en-GB" sz="1600" b="1" dirty="0">
                <a:latin typeface="+mn-lt"/>
              </a:rPr>
              <a:t>the children and young people that they work with. </a:t>
            </a:r>
            <a:endParaRPr kumimoji="0" lang="en-GB" sz="1600" i="0" u="none" strike="noStrike" cap="none" spc="0" normalizeH="0" baseline="0" dirty="0">
              <a:ln>
                <a:noFill/>
              </a:ln>
              <a:effectLst/>
              <a:uFillTx/>
              <a:latin typeface="+mn-lt"/>
              <a:ea typeface="+mj-ea"/>
              <a:cs typeface="+mj-cs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08C247-CDCB-D6A1-B378-1923F363D67B}"/>
              </a:ext>
            </a:extLst>
          </p:cNvPr>
          <p:cNvSpPr txBox="1"/>
          <p:nvPr/>
        </p:nvSpPr>
        <p:spPr>
          <a:xfrm>
            <a:off x="1385888" y="4504823"/>
            <a:ext cx="1031452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latin typeface="+mn-lt"/>
              </a:rPr>
              <a:t>Inspiring Futures, jointly delivered by BBC Children in Need and the Youth Futures Foundation, aims to support children and young people in their journey towards employment</a:t>
            </a:r>
            <a:r>
              <a:rPr lang="en-GB" sz="1600" b="1" dirty="0">
                <a:latin typeface="+mn-lt"/>
              </a:rPr>
              <a:t>. </a:t>
            </a:r>
            <a:r>
              <a:rPr lang="en-GB" sz="1600" dirty="0">
                <a:latin typeface="+mn-lt"/>
              </a:rPr>
              <a:t>It provides emergency funding for the voluntary and community sector (VCS) in response to COVID-19 to help adapt and respond to children and young people’s needs. </a:t>
            </a:r>
            <a:r>
              <a:rPr lang="en-GB" sz="1600" b="1" dirty="0">
                <a:latin typeface="+mn-lt"/>
              </a:rPr>
              <a:t> </a:t>
            </a:r>
            <a:endParaRPr kumimoji="0" lang="en-GB" sz="1600" b="0" i="0" u="none" strike="noStrike" cap="none" spc="0" normalizeH="0" baseline="0" dirty="0">
              <a:ln>
                <a:noFill/>
              </a:ln>
              <a:effectLst/>
              <a:uFillTx/>
              <a:latin typeface="+mn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7955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D3BF-0898-0E74-07AA-4431A1CF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7AB3D"/>
                </a:solidFill>
              </a:rPr>
              <a:t>What we learned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0EDE3-4B3B-486E-A9BB-96F6C0ABE00A}"/>
              </a:ext>
            </a:extLst>
          </p:cNvPr>
          <p:cNvSpPr txBox="1"/>
          <p:nvPr/>
        </p:nvSpPr>
        <p:spPr>
          <a:xfrm>
            <a:off x="367553" y="1589684"/>
            <a:ext cx="1134547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spc="0" normalizeH="0" baseline="0" dirty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The pandemic has affected children and young people’s needs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69A62AE-1248-7F11-077B-7D3F5602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553" y="2141823"/>
            <a:ext cx="5728447" cy="4404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Lesson 1: Children and young people’s wellbeing has suffered.</a:t>
            </a:r>
          </a:p>
          <a:p>
            <a:r>
              <a:rPr lang="en-GB" sz="1600" dirty="0"/>
              <a:t>Physical and emotional wellbeing has been negatively affected by staying home, and for some, spending more time in environments which lack resources. </a:t>
            </a:r>
          </a:p>
          <a:p>
            <a:r>
              <a:rPr lang="en-GB" sz="1600" dirty="0"/>
              <a:t>Children and young people have suffered from anxiety. Confidence, motivation, and self-esteem have been affected. </a:t>
            </a:r>
          </a:p>
          <a:p>
            <a:r>
              <a:rPr lang="en-GB" sz="1600" dirty="0"/>
              <a:t>Social media, frustrations with less employment opportunities, a lack of face-to-face connection, and disruption to education and exams have contributed.</a:t>
            </a:r>
          </a:p>
          <a:p>
            <a:r>
              <a:rPr lang="en-GB" sz="1600" dirty="0"/>
              <a:t>Children and young people have become more isolated during the pandemic, also harming their wellbeing and motivation.</a:t>
            </a:r>
          </a:p>
          <a:p>
            <a:pPr marL="0" indent="0">
              <a:buNone/>
            </a:pPr>
            <a:endParaRPr lang="en-GB" sz="1800" b="1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C9D500C-B8B2-4347-5AB1-881DF006CA78}"/>
              </a:ext>
            </a:extLst>
          </p:cNvPr>
          <p:cNvSpPr txBox="1">
            <a:spLocks/>
          </p:cNvSpPr>
          <p:nvPr/>
        </p:nvSpPr>
        <p:spPr>
          <a:xfrm>
            <a:off x="6234953" y="2128275"/>
            <a:ext cx="5728447" cy="4404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GB" sz="1800" b="1" dirty="0"/>
              <a:t>Lesson 2: Children and young people have adapted during the pandemic and shown resilience.</a:t>
            </a:r>
          </a:p>
          <a:p>
            <a:pPr hangingPunct="1"/>
            <a:r>
              <a:rPr lang="en-GB" sz="1600" dirty="0"/>
              <a:t>Over time, children and young people have managed better during the pandemic and shown resilience, and their motivation has improved. </a:t>
            </a:r>
          </a:p>
          <a:p>
            <a:pPr hangingPunct="1"/>
            <a:r>
              <a:rPr lang="en-GB" sz="1600" dirty="0"/>
              <a:t>But, some children and young people will need support with their confidence and wellbeing as a first step towards employment pathways.</a:t>
            </a:r>
          </a:p>
          <a:p>
            <a:pPr marL="0" indent="0" hangingPunct="1">
              <a:buNone/>
            </a:pPr>
            <a:r>
              <a:rPr lang="en-GB" sz="1800" b="1" dirty="0"/>
              <a:t>Lesson 3: The pandemic has exacerbated pre-existing challenges.</a:t>
            </a:r>
          </a:p>
          <a:p>
            <a:pPr hangingPunct="1"/>
            <a:r>
              <a:rPr lang="en-GB" sz="1600" dirty="0"/>
              <a:t>Families who already faced disadvantages have been worse affected.</a:t>
            </a:r>
          </a:p>
          <a:p>
            <a:pPr hangingPunct="1"/>
            <a:r>
              <a:rPr lang="en-GB" sz="1600" dirty="0"/>
              <a:t>Services have faced funding challenges.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408154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D3BF-0898-0E74-07AA-4431A1CF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70" y="190224"/>
            <a:ext cx="10515601" cy="1153661"/>
          </a:xfrm>
        </p:spPr>
        <p:txBody>
          <a:bodyPr/>
          <a:lstStyle/>
          <a:p>
            <a:r>
              <a:rPr lang="en-GB" dirty="0">
                <a:solidFill>
                  <a:srgbClr val="F7AB3D"/>
                </a:solidFill>
              </a:rPr>
              <a:t>What we learned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0EDE3-4B3B-486E-A9BB-96F6C0ABE00A}"/>
              </a:ext>
            </a:extLst>
          </p:cNvPr>
          <p:cNvSpPr txBox="1"/>
          <p:nvPr/>
        </p:nvSpPr>
        <p:spPr>
          <a:xfrm>
            <a:off x="360369" y="1024466"/>
            <a:ext cx="11979317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spc="0" normalizeH="0" baseline="0" dirty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VCS organisations supporting children and young people have adapted during the pandemic 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69A62AE-1248-7F11-077B-7D3F5602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369" y="1562668"/>
            <a:ext cx="5728447" cy="4404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Lesson 4: There have been challenges with shifting to mostly virtual support. </a:t>
            </a:r>
          </a:p>
          <a:p>
            <a:r>
              <a:rPr lang="en-GB" sz="1600" dirty="0"/>
              <a:t>It is often harder to engage and connect with children and young people virtually.</a:t>
            </a:r>
          </a:p>
          <a:p>
            <a:r>
              <a:rPr lang="en-GB" sz="1600" dirty="0"/>
              <a:t>It takes longer to assess needs. </a:t>
            </a:r>
          </a:p>
          <a:p>
            <a:r>
              <a:rPr lang="en-GB" sz="1600" dirty="0"/>
              <a:t>Services have to consider digital literacy, access to resources, and digital fatigue.</a:t>
            </a:r>
          </a:p>
          <a:p>
            <a:r>
              <a:rPr lang="en-GB" sz="1600" dirty="0"/>
              <a:t>There has been less chance to work towards being comfortable in spaces such as schools, colleges, or workplaces.</a:t>
            </a:r>
          </a:p>
          <a:p>
            <a:r>
              <a:rPr lang="en-GB" sz="1600" dirty="0"/>
              <a:t>Services have found it helpful to also offer mentoring, and use tools such as regular satisfaction surveys and journaling. </a:t>
            </a:r>
          </a:p>
          <a:p>
            <a:pPr marL="0" indent="0">
              <a:buNone/>
            </a:pPr>
            <a:r>
              <a:rPr lang="en-GB" sz="1800" b="1" dirty="0"/>
              <a:t>Lesson 5: Demand for support is higher.</a:t>
            </a:r>
          </a:p>
          <a:p>
            <a:pPr marL="285750" indent="-285750"/>
            <a:r>
              <a:rPr lang="en-GB" sz="1600" dirty="0"/>
              <a:t>Parents, other organisations and social media have helped identify those in need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C9D500C-B8B2-4347-5AB1-881DF006CA78}"/>
              </a:ext>
            </a:extLst>
          </p:cNvPr>
          <p:cNvSpPr txBox="1">
            <a:spLocks/>
          </p:cNvSpPr>
          <p:nvPr/>
        </p:nvSpPr>
        <p:spPr>
          <a:xfrm>
            <a:off x="6369284" y="1562667"/>
            <a:ext cx="5728447" cy="4404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Century Gothic" panose="020B0502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575656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GB" sz="1800" b="1" dirty="0"/>
              <a:t>Lesson 6: The support that services are providing has adapted. </a:t>
            </a:r>
          </a:p>
          <a:p>
            <a:pPr hangingPunct="1"/>
            <a:r>
              <a:rPr lang="en-GB" sz="1600" dirty="0"/>
              <a:t>Services have been providing more support and/or support over a longer time period, in response to needs and challenges with remote working.</a:t>
            </a:r>
          </a:p>
          <a:p>
            <a:pPr hangingPunct="1"/>
            <a:r>
              <a:rPr lang="en-GB" sz="1600" dirty="0"/>
              <a:t>Some support has become more tailored. </a:t>
            </a:r>
          </a:p>
          <a:p>
            <a:pPr hangingPunct="1"/>
            <a:r>
              <a:rPr lang="en-GB" sz="1600" dirty="0"/>
              <a:t>Work has focussed more on resilience, wellbeing, and having a place to share. </a:t>
            </a:r>
          </a:p>
          <a:p>
            <a:pPr marL="0" indent="0" hangingPunct="1">
              <a:buNone/>
            </a:pPr>
            <a:r>
              <a:rPr lang="en-GB" sz="1800" b="1" dirty="0"/>
              <a:t>Lesson 7: Some changes have helped. </a:t>
            </a:r>
          </a:p>
          <a:p>
            <a:pPr hangingPunct="1"/>
            <a:r>
              <a:rPr lang="en-GB" sz="1600" dirty="0"/>
              <a:t>Offering both face-to-face and digital support can help reach more children and young people, such as carers. </a:t>
            </a:r>
          </a:p>
          <a:p>
            <a:pPr hangingPunct="1"/>
            <a:r>
              <a:rPr lang="en-GB" sz="1600" dirty="0"/>
              <a:t>Working digitally helps develop skills for practitioners, and for children and young people in their journey to employment.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295184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152A-2B60-3EEB-39FD-10B19EBD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7AB3D"/>
                </a:solidFill>
              </a:rPr>
              <a:t>To find out more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CF4C2-E3C8-1521-468A-21784E6DB9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To find out more about the evaluation please contact: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Anna Manning at Cordis Bright: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annamanning@cordisbright.co.uk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07775934990</a:t>
            </a:r>
          </a:p>
          <a:p>
            <a:pPr>
              <a:buFontTx/>
              <a:buChar char="-"/>
            </a:pPr>
            <a:endParaRPr lang="en-GB" sz="1800" dirty="0"/>
          </a:p>
          <a:p>
            <a:pPr marL="0" indent="0">
              <a:buNone/>
            </a:pPr>
            <a:r>
              <a:rPr lang="en-GB" sz="1800" dirty="0">
                <a:solidFill>
                  <a:srgbClr val="575756"/>
                </a:solidFill>
              </a:rPr>
              <a:t>Emily Preston-Jones at Youth Futures Foundation: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>
                <a:solidFill>
                  <a:srgbClr val="575756"/>
                </a:solidFill>
                <a:hlinkClick r:id="rId3"/>
              </a:rPr>
              <a:t>emily.preston-jones@youthfuturesfoundation.org</a:t>
            </a:r>
            <a:endParaRPr lang="en-GB" sz="1800">
              <a:solidFill>
                <a:srgbClr val="575756"/>
              </a:solidFill>
            </a:endParaRP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Aoife Spillane at BBC Children in Need: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aoife.spillane@bbc.co.uk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610030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575656"/>
      </a:dk1>
      <a:lt1>
        <a:srgbClr val="FFFFFF"/>
      </a:lt1>
      <a:dk2>
        <a:srgbClr val="A7A7A7"/>
      </a:dk2>
      <a:lt2>
        <a:srgbClr val="535353"/>
      </a:lt2>
      <a:accent1>
        <a:srgbClr val="6DC2C7"/>
      </a:accent1>
      <a:accent2>
        <a:srgbClr val="F8AB3E"/>
      </a:accent2>
      <a:accent3>
        <a:srgbClr val="E55912"/>
      </a:accent3>
      <a:accent4>
        <a:srgbClr val="E52E36"/>
      </a:accent4>
      <a:accent5>
        <a:srgbClr val="BFB800"/>
      </a:accent5>
      <a:accent6>
        <a:srgbClr val="7D2248"/>
      </a:accent6>
      <a:hlink>
        <a:srgbClr val="0000FF"/>
      </a:hlink>
      <a:folHlink>
        <a:srgbClr val="FF00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7565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7565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DC2C7"/>
      </a:accent1>
      <a:accent2>
        <a:srgbClr val="F8AB3E"/>
      </a:accent2>
      <a:accent3>
        <a:srgbClr val="E55912"/>
      </a:accent3>
      <a:accent4>
        <a:srgbClr val="E52E36"/>
      </a:accent4>
      <a:accent5>
        <a:srgbClr val="BFB800"/>
      </a:accent5>
      <a:accent6>
        <a:srgbClr val="7D2248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7565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75656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502af8-01a5-4afe-8924-930b408db927" xsi:nil="true"/>
    <lcf76f155ced4ddcb4097134ff3c332f xmlns="6136df3b-da9f-4edf-9b27-bfe493ee407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080D3A628214B87834E202CD1F7CC" ma:contentTypeVersion="16" ma:contentTypeDescription="Create a new document." ma:contentTypeScope="" ma:versionID="136b705809c9da50917a4e8636b3b33c">
  <xsd:schema xmlns:xsd="http://www.w3.org/2001/XMLSchema" xmlns:xs="http://www.w3.org/2001/XMLSchema" xmlns:p="http://schemas.microsoft.com/office/2006/metadata/properties" xmlns:ns2="8b502af8-01a5-4afe-8924-930b408db927" xmlns:ns3="6136df3b-da9f-4edf-9b27-bfe493ee4074" targetNamespace="http://schemas.microsoft.com/office/2006/metadata/properties" ma:root="true" ma:fieldsID="b204d76da788e1f4e2eacf54230d77c5" ns2:_="" ns3:_="">
    <xsd:import namespace="8b502af8-01a5-4afe-8924-930b408db927"/>
    <xsd:import namespace="6136df3b-da9f-4edf-9b27-bfe493ee40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02af8-01a5-4afe-8924-930b408db9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e61fb7-1f5a-47a2-ac4b-71fe933a0bca}" ma:internalName="TaxCatchAll" ma:showField="CatchAllData" ma:web="8b502af8-01a5-4afe-8924-930b408db9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6df3b-da9f-4edf-9b27-bfe493ee40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16e97a-fd7f-4229-8a8d-39cad28b3e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A139B1-705F-4C16-AA3F-56A14B493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74D25-A4BC-466F-992F-01FFB38B740A}">
  <ds:schemaRefs>
    <ds:schemaRef ds:uri="6136df3b-da9f-4edf-9b27-bfe493ee4074"/>
    <ds:schemaRef ds:uri="8b502af8-01a5-4afe-8924-930b408db9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7B647C-FCD1-40AF-994D-334534CEC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02af8-01a5-4afe-8924-930b408db927"/>
    <ds:schemaRef ds:uri="6136df3b-da9f-4edf-9b27-bfe493ee40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643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Spartan MB SemiBold</vt:lpstr>
      <vt:lpstr>Arial</vt:lpstr>
      <vt:lpstr>1_Office Theme</vt:lpstr>
      <vt:lpstr>Inspiring Futures Evaluation</vt:lpstr>
      <vt:lpstr>Introduction </vt:lpstr>
      <vt:lpstr>What we learned </vt:lpstr>
      <vt:lpstr>What we learned </vt:lpstr>
      <vt:lpstr>To find out more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FUTURES FOUNDATION  STRATEGY</dc:title>
  <dc:creator>Bethany Neale</dc:creator>
  <cp:lastModifiedBy>Reena Staves</cp:lastModifiedBy>
  <cp:revision>2</cp:revision>
  <dcterms:modified xsi:type="dcterms:W3CDTF">2022-10-19T13:06:54Z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0x010100024080D3A628214B87834E202CD1F7CC</vt:lpwstr>
  </property>
</Properties>
</file>